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70" r:id="rId7"/>
    <p:sldId id="262" r:id="rId8"/>
    <p:sldId id="266" r:id="rId9"/>
    <p:sldId id="267" r:id="rId10"/>
    <p:sldId id="268" r:id="rId11"/>
    <p:sldId id="269" r:id="rId12"/>
    <p:sldId id="263" r:id="rId13"/>
    <p:sldId id="264" r:id="rId14"/>
    <p:sldId id="271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/>
    <p:restoredTop sz="94652"/>
  </p:normalViewPr>
  <p:slideViewPr>
    <p:cSldViewPr snapToGrid="0" snapToObjects="1">
      <p:cViewPr>
        <p:scale>
          <a:sx n="115" d="100"/>
          <a:sy n="115" d="100"/>
        </p:scale>
        <p:origin x="-396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70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6956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6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66938-9CA8-3444-A69E-CDFA6B91DF21}" type="datetimeFigureOut">
              <a:rPr lang="de-DE" smtClean="0"/>
              <a:t>26.09.2018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2AF2E-C2A6-5643-8E15-38D71AE93C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6310747"/>
            <a:ext cx="12192000" cy="547253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" name="Gruppierung 1"/>
          <p:cNvGrpSpPr/>
          <p:nvPr/>
        </p:nvGrpSpPr>
        <p:grpSpPr>
          <a:xfrm>
            <a:off x="9340249" y="6310747"/>
            <a:ext cx="2851751" cy="515122"/>
            <a:chOff x="3200470" y="6319574"/>
            <a:chExt cx="2851751" cy="515122"/>
          </a:xfrm>
        </p:grpSpPr>
        <p:pic>
          <p:nvPicPr>
            <p:cNvPr id="3" name="Bild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4" name="Bild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pic>
        <p:nvPicPr>
          <p:cNvPr id="8" name="Bild 7" descr="R4C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82" y="3690256"/>
            <a:ext cx="4206240" cy="55943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05840" y="4731661"/>
            <a:ext cx="5024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Name Speaker</a:t>
            </a:r>
          </a:p>
          <a:p>
            <a:r>
              <a:rPr lang="en-US" sz="2400" dirty="0" smtClean="0">
                <a:latin typeface="+mj-lt"/>
              </a:rPr>
              <a:t>Institute / University</a:t>
            </a:r>
            <a:endParaRPr lang="en-US" sz="2400" dirty="0">
              <a:latin typeface="+mj-lt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05840" y="5696857"/>
            <a:ext cx="1618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Date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483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612000" y="612000"/>
            <a:ext cx="10657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C80"/>
                </a:solidFill>
              </a:rPr>
              <a:t>Working Group 5: </a:t>
            </a:r>
            <a:r>
              <a:rPr lang="en-US" sz="2000" dirty="0">
                <a:solidFill>
                  <a:srgbClr val="003C80"/>
                </a:solidFill>
              </a:rPr>
              <a:t/>
            </a:r>
            <a:br>
              <a:rPr lang="en-US" sz="2000" dirty="0">
                <a:solidFill>
                  <a:srgbClr val="003C80"/>
                </a:solidFill>
              </a:rPr>
            </a:br>
            <a:r>
              <a:rPr lang="en-US" sz="3200" dirty="0">
                <a:solidFill>
                  <a:srgbClr val="003C80"/>
                </a:solidFill>
              </a:rPr>
              <a:t>Fiber Optic Endoscopy</a:t>
            </a:r>
            <a:endParaRPr lang="en-US" sz="3200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792000" y="1512000"/>
            <a:ext cx="4680000" cy="4680000"/>
            <a:chOff x="3962562" y="1705410"/>
            <a:chExt cx="3976182" cy="4244992"/>
          </a:xfrm>
        </p:grpSpPr>
        <p:grpSp>
          <p:nvGrpSpPr>
            <p:cNvPr id="12" name="Gruppierung 11"/>
            <p:cNvGrpSpPr/>
            <p:nvPr/>
          </p:nvGrpSpPr>
          <p:grpSpPr>
            <a:xfrm>
              <a:off x="3962562" y="1705410"/>
              <a:ext cx="3976182" cy="4244992"/>
              <a:chOff x="2520062" y="802511"/>
              <a:chExt cx="4328460" cy="4621086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3488174" y="2096637"/>
                <a:ext cx="2356964" cy="2356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800" b="0" i="0" u="none" strike="noStrike" cap="none" normalizeH="0" baseline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pic>
            <p:nvPicPr>
              <p:cNvPr id="17" name="Bild 16"/>
              <p:cNvPicPr>
                <a:picLocks noChangeAspect="1"/>
              </p:cNvPicPr>
              <p:nvPr/>
            </p:nvPicPr>
            <p:blipFill rotWithShape="1"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6656" y="802511"/>
                <a:ext cx="2075384" cy="24532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Bild 17"/>
              <p:cNvPicPr>
                <a:picLocks noChangeAspect="1"/>
              </p:cNvPicPr>
              <p:nvPr/>
            </p:nvPicPr>
            <p:blipFill rotWithShape="1"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5054" y="2585995"/>
                <a:ext cx="1453468" cy="24010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Bild 18"/>
              <p:cNvPicPr>
                <a:picLocks noChangeAspect="1"/>
              </p:cNvPicPr>
              <p:nvPr/>
            </p:nvPicPr>
            <p:blipFill rotWithShape="1">
              <a:blip r:embed="rId7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46449" y="4257678"/>
                <a:ext cx="2433095" cy="116591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Bild 19"/>
              <p:cNvPicPr>
                <a:picLocks noChangeAspect="1"/>
              </p:cNvPicPr>
              <p:nvPr/>
            </p:nvPicPr>
            <p:blipFill rotWithShape="1">
              <a:blip r:embed="rId8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20062" y="2596642"/>
                <a:ext cx="1405552" cy="23637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Bild 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31868" y="1105970"/>
                <a:ext cx="2034788" cy="174089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" name="Gruppierung 12"/>
            <p:cNvGrpSpPr/>
            <p:nvPr/>
          </p:nvGrpSpPr>
          <p:grpSpPr>
            <a:xfrm>
              <a:off x="4890453" y="2934480"/>
              <a:ext cx="2088000" cy="2062692"/>
              <a:chOff x="1811678" y="2864349"/>
              <a:chExt cx="2088000" cy="206269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811678" y="2864349"/>
                <a:ext cx="2088000" cy="2062692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rgbClr val="E6E6E6"/>
                </a:solidFill>
              </a:ln>
              <a:effectLst>
                <a:outerShdw blurRad="76200" dist="38100" dir="2700000" algn="tl" rotWithShape="0">
                  <a:schemeClr val="bg1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5" name="Bild 14" descr="logo_blue.png"/>
              <p:cNvPicPr>
                <a:picLocks noChangeAspect="1"/>
              </p:cNvPicPr>
              <p:nvPr/>
            </p:nvPicPr>
            <p:blipFill>
              <a:blip r:embed="rId1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4965" y="3735628"/>
                <a:ext cx="1709882" cy="331091"/>
              </a:xfrm>
              <a:prstGeom prst="rect">
                <a:avLst/>
              </a:prstGeom>
            </p:spPr>
          </p:pic>
        </p:grpSp>
      </p:grpSp>
      <p:sp>
        <p:nvSpPr>
          <p:cNvPr id="22" name="Textfeld 21"/>
          <p:cNvSpPr txBox="1"/>
          <p:nvPr/>
        </p:nvSpPr>
        <p:spPr>
          <a:xfrm>
            <a:off x="6530301" y="2121534"/>
            <a:ext cx="35429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Fiber optic probes for the assessment of tissues during the resection of biopsies or tumors and intravascular monitoring.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1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612000" y="612000"/>
            <a:ext cx="10657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C80"/>
                </a:solidFill>
              </a:rPr>
              <a:t>Working Group 6: </a:t>
            </a:r>
            <a:br>
              <a:rPr lang="en-US" sz="2400" dirty="0">
                <a:solidFill>
                  <a:srgbClr val="003C80"/>
                </a:solidFill>
              </a:rPr>
            </a:br>
            <a:r>
              <a:rPr lang="en-US" sz="3200" dirty="0">
                <a:solidFill>
                  <a:srgbClr val="003C80"/>
                </a:solidFill>
              </a:rPr>
              <a:t>Outreach to public and industry</a:t>
            </a:r>
            <a:endParaRPr lang="en-US" sz="3200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792000" y="1512000"/>
            <a:ext cx="4680000" cy="4680000"/>
            <a:chOff x="3962562" y="1705410"/>
            <a:chExt cx="3976182" cy="4244992"/>
          </a:xfrm>
        </p:grpSpPr>
        <p:grpSp>
          <p:nvGrpSpPr>
            <p:cNvPr id="12" name="Gruppierung 11"/>
            <p:cNvGrpSpPr/>
            <p:nvPr/>
          </p:nvGrpSpPr>
          <p:grpSpPr>
            <a:xfrm>
              <a:off x="3962562" y="1705410"/>
              <a:ext cx="3976182" cy="4244992"/>
              <a:chOff x="2520062" y="802511"/>
              <a:chExt cx="4328460" cy="4621086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3488174" y="2096637"/>
                <a:ext cx="2356964" cy="2356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800" b="0" i="0" u="none" strike="noStrike" cap="none" normalizeH="0" baseline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pic>
            <p:nvPicPr>
              <p:cNvPr id="17" name="Bild 16"/>
              <p:cNvPicPr>
                <a:picLocks noChangeAspect="1"/>
              </p:cNvPicPr>
              <p:nvPr/>
            </p:nvPicPr>
            <p:blipFill rotWithShape="1"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6656" y="802511"/>
                <a:ext cx="2075384" cy="24532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Bild 17"/>
              <p:cNvPicPr>
                <a:picLocks noChangeAspect="1"/>
              </p:cNvPicPr>
              <p:nvPr/>
            </p:nvPicPr>
            <p:blipFill rotWithShape="1"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5054" y="2585995"/>
                <a:ext cx="1453468" cy="24010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Bild 18"/>
              <p:cNvPicPr>
                <a:picLocks noChangeAspect="1"/>
              </p:cNvPicPr>
              <p:nvPr/>
            </p:nvPicPr>
            <p:blipFill rotWithShape="1">
              <a:blip r:embed="rId7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46449" y="4257678"/>
                <a:ext cx="2433095" cy="116591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Bild 19"/>
              <p:cNvPicPr>
                <a:picLocks noChangeAspect="1"/>
              </p:cNvPicPr>
              <p:nvPr/>
            </p:nvPicPr>
            <p:blipFill rotWithShape="1">
              <a:blip r:embed="rId8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20062" y="2596642"/>
                <a:ext cx="1405552" cy="23637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Bild 20"/>
              <p:cNvPicPr>
                <a:picLocks noChangeAspect="1"/>
              </p:cNvPicPr>
              <p:nvPr/>
            </p:nvPicPr>
            <p:blipFill rotWithShape="1">
              <a:blip r:embed="rId9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31868" y="1105970"/>
                <a:ext cx="2034788" cy="174089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" name="Gruppierung 12"/>
            <p:cNvGrpSpPr/>
            <p:nvPr/>
          </p:nvGrpSpPr>
          <p:grpSpPr>
            <a:xfrm>
              <a:off x="4890453" y="2934480"/>
              <a:ext cx="2088000" cy="2062692"/>
              <a:chOff x="1811678" y="2864349"/>
              <a:chExt cx="2088000" cy="206269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811678" y="2864349"/>
                <a:ext cx="2088000" cy="2062692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rgbClr val="E6E6E6"/>
                </a:solidFill>
              </a:ln>
              <a:effectLst>
                <a:outerShdw blurRad="76200" dist="38100" dir="2700000" algn="tl" rotWithShape="0">
                  <a:srgbClr val="7BB93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5" name="Bild 14" descr="logo_blue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4965" y="3735628"/>
                <a:ext cx="1709882" cy="331091"/>
              </a:xfrm>
              <a:prstGeom prst="rect">
                <a:avLst/>
              </a:prstGeom>
            </p:spPr>
          </p:pic>
        </p:grpSp>
      </p:grpSp>
      <p:sp>
        <p:nvSpPr>
          <p:cNvPr id="22" name="Textfeld 21"/>
          <p:cNvSpPr txBox="1"/>
          <p:nvPr/>
        </p:nvSpPr>
        <p:spPr>
          <a:xfrm>
            <a:off x="6530301" y="2121534"/>
            <a:ext cx="35429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Supervision and communication of the success in transferring the scientific results in clinical routine.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5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779307" y="792237"/>
            <a:ext cx="1065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3C80"/>
                </a:solidFill>
              </a:rPr>
              <a:t>Partner</a:t>
            </a:r>
            <a:endParaRPr lang="en-US" sz="28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91629" y="2121534"/>
            <a:ext cx="36295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en-US" sz="2400" dirty="0" smtClean="0"/>
              <a:t>27 </a:t>
            </a:r>
            <a:r>
              <a:rPr lang="en-US" sz="2400" dirty="0" smtClean="0"/>
              <a:t>countries </a:t>
            </a:r>
            <a:endParaRPr lang="en-US" sz="2400" dirty="0"/>
          </a:p>
          <a:p>
            <a:pPr marL="457200" indent="-457200">
              <a:buFont typeface="Wingdings" charset="2"/>
              <a:buChar char="§"/>
            </a:pPr>
            <a:r>
              <a:rPr lang="en-US" sz="2400" dirty="0" smtClean="0"/>
              <a:t>120 research </a:t>
            </a:r>
            <a:r>
              <a:rPr lang="en-US" sz="2400" dirty="0" err="1" smtClean="0"/>
              <a:t>organisations</a:t>
            </a:r>
            <a:endParaRPr lang="en-US" sz="2400" dirty="0" smtClean="0"/>
          </a:p>
          <a:p>
            <a:pPr marL="457200" indent="-457200">
              <a:buFont typeface="Wingdings" charset="2"/>
              <a:buChar char="§"/>
            </a:pPr>
            <a:r>
              <a:rPr lang="en-US" sz="2400" dirty="0" smtClean="0"/>
              <a:t>12 </a:t>
            </a:r>
            <a:r>
              <a:rPr lang="en-US" sz="2400" dirty="0" smtClean="0"/>
              <a:t>clinics</a:t>
            </a:r>
            <a:endParaRPr lang="en-US" sz="2400" dirty="0"/>
          </a:p>
          <a:p>
            <a:pPr marL="457200" indent="-457200">
              <a:buFont typeface="Wingdings" charset="2"/>
              <a:buChar char="§"/>
            </a:pPr>
            <a:r>
              <a:rPr lang="en-US" sz="2400" dirty="0" smtClean="0"/>
              <a:t>15 </a:t>
            </a:r>
            <a:r>
              <a:rPr lang="en-US" sz="2400" dirty="0"/>
              <a:t>companies</a:t>
            </a:r>
          </a:p>
          <a:p>
            <a:pPr marL="457200" indent="-457200">
              <a:buFont typeface="Wingdings" charset="2"/>
              <a:buChar char="§"/>
            </a:pPr>
            <a:r>
              <a:rPr lang="en-US" sz="2400" dirty="0"/>
              <a:t>&gt; </a:t>
            </a:r>
            <a:r>
              <a:rPr lang="en-US" sz="2400" dirty="0" smtClean="0"/>
              <a:t>160 researchers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3" name="Bild 2" descr="EuropeanMap_mac.png"/>
          <p:cNvPicPr>
            <a:picLocks noChangeAspect="1"/>
          </p:cNvPicPr>
          <p:nvPr/>
        </p:nvPicPr>
        <p:blipFill>
          <a:blip r:embed="rId5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536" y="922047"/>
            <a:ext cx="6451990" cy="470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8773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779307" y="792237"/>
            <a:ext cx="10657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rgbClr val="003C80"/>
                </a:solidFill>
              </a:rPr>
              <a:t>Administration</a:t>
            </a:r>
            <a:endParaRPr lang="en-US" sz="2800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20" y="1315457"/>
            <a:ext cx="1980000" cy="1980000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1549" y="1315457"/>
            <a:ext cx="1980000" cy="1980000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7512" y="3657519"/>
            <a:ext cx="1980000" cy="1980000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20" name="Bild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912" y="3600034"/>
            <a:ext cx="1980000" cy="1980000"/>
          </a:xfrm>
          <a:prstGeom prst="rect">
            <a:avLst/>
          </a:prstGeom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1" name="Textfeld 20"/>
          <p:cNvSpPr txBox="1"/>
          <p:nvPr/>
        </p:nvSpPr>
        <p:spPr>
          <a:xfrm>
            <a:off x="1743420" y="3349743"/>
            <a:ext cx="198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Jürgen Popp</a:t>
            </a:r>
            <a:endParaRPr lang="de-DE" b="1" dirty="0" smtClean="0"/>
          </a:p>
          <a:p>
            <a:pPr algn="ctr"/>
            <a:r>
              <a:rPr lang="de-DE" sz="1600" dirty="0" err="1" smtClean="0"/>
              <a:t>Chair</a:t>
            </a:r>
            <a:endParaRPr lang="de-DE" sz="1600" dirty="0"/>
          </a:p>
        </p:txBody>
      </p:sp>
      <p:sp>
        <p:nvSpPr>
          <p:cNvPr id="22" name="Textfeld 21"/>
          <p:cNvSpPr txBox="1"/>
          <p:nvPr/>
        </p:nvSpPr>
        <p:spPr>
          <a:xfrm>
            <a:off x="5151549" y="3349744"/>
            <a:ext cx="1979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Francesco Pavone</a:t>
            </a:r>
            <a:endParaRPr lang="de-DE" b="1" dirty="0" smtClean="0"/>
          </a:p>
          <a:p>
            <a:pPr algn="ctr"/>
            <a:r>
              <a:rPr lang="de-DE" sz="1600" dirty="0" err="1" smtClean="0"/>
              <a:t>Vice-Chair</a:t>
            </a:r>
            <a:endParaRPr lang="de-DE" sz="1600" dirty="0"/>
          </a:p>
        </p:txBody>
      </p:sp>
      <p:sp>
        <p:nvSpPr>
          <p:cNvPr id="23" name="Textfeld 22"/>
          <p:cNvSpPr txBox="1"/>
          <p:nvPr/>
        </p:nvSpPr>
        <p:spPr>
          <a:xfrm>
            <a:off x="8657959" y="3349744"/>
            <a:ext cx="19716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Gabi Hamm</a:t>
            </a:r>
            <a:endParaRPr lang="de-DE" b="1" dirty="0" smtClean="0"/>
          </a:p>
          <a:p>
            <a:pPr algn="ctr"/>
            <a:r>
              <a:rPr lang="de-DE" sz="1600" dirty="0" smtClean="0"/>
              <a:t>Grant Holder</a:t>
            </a:r>
            <a:endParaRPr lang="de-DE" sz="1600" dirty="0"/>
          </a:p>
        </p:txBody>
      </p:sp>
      <p:sp>
        <p:nvSpPr>
          <p:cNvPr id="24" name="Textfeld 23"/>
          <p:cNvSpPr txBox="1"/>
          <p:nvPr/>
        </p:nvSpPr>
        <p:spPr>
          <a:xfrm>
            <a:off x="3337512" y="5700452"/>
            <a:ext cx="1980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Monika</a:t>
            </a:r>
            <a:r>
              <a:rPr lang="de-DE" b="1" dirty="0" smtClean="0"/>
              <a:t> </a:t>
            </a:r>
            <a:r>
              <a:rPr lang="de-DE" b="1" dirty="0" smtClean="0"/>
              <a:t>Baia</a:t>
            </a:r>
          </a:p>
          <a:p>
            <a:pPr algn="ctr"/>
            <a:r>
              <a:rPr lang="de-DE" sz="1600" dirty="0" smtClean="0"/>
              <a:t>Gender </a:t>
            </a:r>
            <a:r>
              <a:rPr lang="de-DE" sz="1600" dirty="0" err="1" smtClean="0"/>
              <a:t>Coordinator</a:t>
            </a:r>
            <a:endParaRPr lang="de-DE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6712777" y="5704021"/>
            <a:ext cx="2813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Malgorzata </a:t>
            </a:r>
            <a:r>
              <a:rPr lang="de-DE" b="1" dirty="0" smtClean="0"/>
              <a:t>Baranska</a:t>
            </a:r>
          </a:p>
          <a:p>
            <a:pPr algn="ctr"/>
            <a:r>
              <a:rPr lang="de-DE" sz="1600" dirty="0" smtClean="0"/>
              <a:t>STSM </a:t>
            </a:r>
            <a:r>
              <a:rPr lang="de-DE" sz="1600" dirty="0" err="1" smtClean="0"/>
              <a:t>Coordinator</a:t>
            </a:r>
            <a:endParaRPr lang="de-DE" sz="16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135" y="1358829"/>
            <a:ext cx="1893256" cy="1893256"/>
          </a:xfrm>
          <a:prstGeom prst="ellipse">
            <a:avLst/>
          </a:prstGeom>
          <a:ln w="3175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4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4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6310747"/>
            <a:ext cx="12192000" cy="547253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" name="Gruppierung 1"/>
          <p:cNvGrpSpPr/>
          <p:nvPr/>
        </p:nvGrpSpPr>
        <p:grpSpPr>
          <a:xfrm>
            <a:off x="9340249" y="6310747"/>
            <a:ext cx="2851751" cy="515122"/>
            <a:chOff x="3200470" y="6319574"/>
            <a:chExt cx="2851751" cy="515122"/>
          </a:xfrm>
        </p:grpSpPr>
        <p:pic>
          <p:nvPicPr>
            <p:cNvPr id="3" name="Bild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4" name="Bild 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>
            <a:off x="791999" y="2821495"/>
            <a:ext cx="10656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C80"/>
                </a:solidFill>
              </a:rPr>
              <a:t>Thank you </a:t>
            </a:r>
            <a:r>
              <a:rPr lang="en-US" sz="2800" dirty="0">
                <a:solidFill>
                  <a:srgbClr val="7BB931"/>
                </a:solidFill>
              </a:rPr>
              <a:t>4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003C80"/>
                </a:solidFill>
              </a:rPr>
              <a:t>your attention</a:t>
            </a:r>
            <a:r>
              <a:rPr lang="en-US" sz="2800" dirty="0" smtClean="0">
                <a:solidFill>
                  <a:srgbClr val="003C80"/>
                </a:solidFill>
              </a:rPr>
              <a:t>!</a:t>
            </a:r>
          </a:p>
          <a:p>
            <a:pPr algn="ctr"/>
            <a:endParaRPr lang="en-US" sz="2800" dirty="0">
              <a:solidFill>
                <a:srgbClr val="003C80"/>
              </a:solidFill>
            </a:endParaRPr>
          </a:p>
          <a:p>
            <a:pPr algn="ctr"/>
            <a:r>
              <a:rPr lang="en-US" sz="2800" dirty="0"/>
              <a:t> </a:t>
            </a:r>
            <a:r>
              <a:rPr lang="en-US" sz="2800" dirty="0">
                <a:latin typeface="+mj-lt"/>
              </a:rPr>
              <a:t>For more information please have a look at</a:t>
            </a:r>
          </a:p>
          <a:p>
            <a:pPr algn="ctr"/>
            <a:r>
              <a:rPr lang="en-US" sz="2800" dirty="0" smtClean="0">
                <a:latin typeface="+mj-lt"/>
              </a:rPr>
              <a:t>www.raman4clinics.eu</a:t>
            </a:r>
            <a:endParaRPr lang="en-US" sz="2800" dirty="0">
              <a:solidFill>
                <a:srgbClr val="003C80"/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43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779307" y="792237"/>
            <a:ext cx="10657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3C80"/>
                </a:solidFill>
              </a:rPr>
              <a:t>Raman</a:t>
            </a:r>
            <a:r>
              <a:rPr lang="de-DE" sz="2800" dirty="0">
                <a:solidFill>
                  <a:srgbClr val="7BB931"/>
                </a:solidFill>
              </a:rPr>
              <a:t>4</a:t>
            </a:r>
            <a:r>
              <a:rPr lang="de-DE" sz="2800" dirty="0">
                <a:solidFill>
                  <a:srgbClr val="003C80"/>
                </a:solidFill>
              </a:rPr>
              <a:t>Clinics – </a:t>
            </a:r>
            <a:br>
              <a:rPr lang="de-DE" sz="2800" dirty="0">
                <a:solidFill>
                  <a:srgbClr val="003C80"/>
                </a:solidFill>
              </a:rPr>
            </a:br>
            <a:r>
              <a:rPr lang="en-US" sz="2800" dirty="0">
                <a:solidFill>
                  <a:srgbClr val="003C80"/>
                </a:solidFill>
              </a:rPr>
              <a:t>Raman-Based Applications for Clinical Diagnostics</a:t>
            </a:r>
            <a:endParaRPr lang="en-US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779307" y="2449402"/>
            <a:ext cx="10657740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Based on Raman Spectroscopy and to overcome currently unmet medical needs it’s our mission to develop novel, label-free and rapid technologies for clinical diagnostics.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779307" y="792237"/>
            <a:ext cx="10657740" cy="9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C80"/>
                </a:solidFill>
              </a:rPr>
              <a:t>A powerful tool for biomedical diagnostics</a:t>
            </a:r>
            <a:endParaRPr lang="en-US" sz="2800" dirty="0"/>
          </a:p>
        </p:txBody>
      </p:sp>
      <p:sp>
        <p:nvSpPr>
          <p:cNvPr id="3" name="Textfeld 2"/>
          <p:cNvSpPr txBox="1"/>
          <p:nvPr/>
        </p:nvSpPr>
        <p:spPr>
          <a:xfrm>
            <a:off x="1291629" y="2121534"/>
            <a:ext cx="3254326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>
                <a:latin typeface="+mj-lt"/>
              </a:rPr>
              <a:t>label-free 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>
                <a:latin typeface="+mj-lt"/>
              </a:rPr>
              <a:t>non-destructive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>
                <a:latin typeface="+mj-lt"/>
              </a:rPr>
              <a:t>in-vivo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>
                <a:latin typeface="+mj-lt"/>
              </a:rPr>
              <a:t>rapid</a:t>
            </a:r>
          </a:p>
          <a:p>
            <a:endParaRPr lang="en-US" dirty="0"/>
          </a:p>
        </p:txBody>
      </p:sp>
      <p:grpSp>
        <p:nvGrpSpPr>
          <p:cNvPr id="15" name="Gruppierung 14"/>
          <p:cNvGrpSpPr/>
          <p:nvPr/>
        </p:nvGrpSpPr>
        <p:grpSpPr>
          <a:xfrm>
            <a:off x="5512874" y="1649669"/>
            <a:ext cx="5200722" cy="4428842"/>
            <a:chOff x="5512874" y="1558677"/>
            <a:chExt cx="5200722" cy="4428842"/>
          </a:xfrm>
        </p:grpSpPr>
        <p:grpSp>
          <p:nvGrpSpPr>
            <p:cNvPr id="11" name="Gruppierung 10"/>
            <p:cNvGrpSpPr/>
            <p:nvPr/>
          </p:nvGrpSpPr>
          <p:grpSpPr>
            <a:xfrm>
              <a:off x="5512874" y="1558677"/>
              <a:ext cx="5200722" cy="4428842"/>
              <a:chOff x="4223664" y="2441000"/>
              <a:chExt cx="4494772" cy="401401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4223664" y="2441000"/>
                <a:ext cx="3341466" cy="317060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E6E6E6"/>
                </a:solidFill>
              </a:ln>
              <a:effectLst>
                <a:outerShdw blurRad="841375" dist="23000" dir="5400000" rotWithShape="0">
                  <a:schemeClr val="bg1">
                    <a:lumMod val="65000"/>
                    <a:alpha val="35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3" name="Bild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4397" y="3296703"/>
                <a:ext cx="2824039" cy="315831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4" name="Textfeld 13"/>
            <p:cNvSpPr txBox="1"/>
            <p:nvPr/>
          </p:nvSpPr>
          <p:spPr>
            <a:xfrm>
              <a:off x="6472574" y="3102918"/>
              <a:ext cx="1926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RAMAN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2423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779307" y="792237"/>
            <a:ext cx="10657740" cy="9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C80"/>
                </a:solidFill>
              </a:rPr>
              <a:t>Our Mission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92400" y="2120400"/>
            <a:ext cx="10657740" cy="31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provide new tools for:</a:t>
            </a:r>
          </a:p>
          <a:p>
            <a:pPr marL="914400" lvl="1" indent="-457200">
              <a:spcBef>
                <a:spcPts val="1872"/>
              </a:spcBef>
              <a:buFont typeface="Wingdings" charset="2"/>
              <a:buChar char="§"/>
            </a:pPr>
            <a:r>
              <a:rPr lang="en-US" sz="2400" dirty="0">
                <a:latin typeface="+mj-lt"/>
              </a:rPr>
              <a:t>faster </a:t>
            </a:r>
            <a:r>
              <a:rPr lang="en-US" sz="2400" dirty="0" smtClean="0">
                <a:latin typeface="+mj-lt"/>
              </a:rPr>
              <a:t>diagnosis</a:t>
            </a:r>
            <a:endParaRPr lang="en-US" sz="2400" dirty="0">
              <a:latin typeface="+mj-lt"/>
            </a:endParaRPr>
          </a:p>
          <a:p>
            <a:pPr marL="914400" lvl="1" indent="-457200">
              <a:spcBef>
                <a:spcPts val="1872"/>
              </a:spcBef>
              <a:buFont typeface="Wingdings" charset="2"/>
              <a:buChar char="§"/>
            </a:pPr>
            <a:r>
              <a:rPr lang="en-US" sz="2400" dirty="0">
                <a:latin typeface="+mj-lt"/>
              </a:rPr>
              <a:t>individualized therapy</a:t>
            </a:r>
          </a:p>
          <a:p>
            <a:pPr marL="914400" lvl="1" indent="-457200">
              <a:spcBef>
                <a:spcPts val="1872"/>
              </a:spcBef>
              <a:buFont typeface="Wingdings" charset="2"/>
              <a:buChar char="§"/>
            </a:pPr>
            <a:r>
              <a:rPr lang="en-US" sz="2400" dirty="0">
                <a:latin typeface="+mj-lt"/>
              </a:rPr>
              <a:t>reduced treatment costs</a:t>
            </a:r>
          </a:p>
          <a:p>
            <a:pPr marL="914400" lvl="1" indent="-457200">
              <a:spcBef>
                <a:spcPts val="1872"/>
              </a:spcBef>
              <a:buFont typeface="Wingdings" charset="2"/>
              <a:buChar char="§"/>
            </a:pPr>
            <a:r>
              <a:rPr lang="en-US" sz="2400" dirty="0">
                <a:latin typeface="+mj-lt"/>
              </a:rPr>
              <a:t>commercialization opportunities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07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779307" y="792237"/>
            <a:ext cx="10657740" cy="9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3C80"/>
                </a:solidFill>
              </a:rPr>
              <a:t>EUROPEAN NETWORK Raman</a:t>
            </a:r>
            <a:r>
              <a:rPr lang="en-US" sz="2800" dirty="0">
                <a:solidFill>
                  <a:srgbClr val="7BB931"/>
                </a:solidFill>
              </a:rPr>
              <a:t>4</a:t>
            </a:r>
            <a:r>
              <a:rPr lang="en-US" sz="2800" dirty="0">
                <a:solidFill>
                  <a:srgbClr val="003C80"/>
                </a:solidFill>
              </a:rPr>
              <a:t>Clinics</a:t>
            </a:r>
            <a:endParaRPr lang="en-US" sz="2800" dirty="0"/>
          </a:p>
        </p:txBody>
      </p:sp>
      <p:sp>
        <p:nvSpPr>
          <p:cNvPr id="11" name="Textfeld 10"/>
          <p:cNvSpPr txBox="1"/>
          <p:nvPr/>
        </p:nvSpPr>
        <p:spPr>
          <a:xfrm>
            <a:off x="1291629" y="2121534"/>
            <a:ext cx="3254326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>
                <a:latin typeface="+mj-lt"/>
              </a:rPr>
              <a:t>label-free 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>
                <a:latin typeface="+mj-lt"/>
              </a:rPr>
              <a:t>non-destructive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>
                <a:latin typeface="+mj-lt"/>
              </a:rPr>
              <a:t>in-vivo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400" dirty="0">
                <a:latin typeface="+mj-lt"/>
              </a:rPr>
              <a:t>rapid</a:t>
            </a:r>
          </a:p>
          <a:p>
            <a:endParaRPr lang="en-US" dirty="0"/>
          </a:p>
        </p:txBody>
      </p:sp>
      <p:grpSp>
        <p:nvGrpSpPr>
          <p:cNvPr id="12" name="Gruppierung 11"/>
          <p:cNvGrpSpPr/>
          <p:nvPr/>
        </p:nvGrpSpPr>
        <p:grpSpPr>
          <a:xfrm>
            <a:off x="5511600" y="1260000"/>
            <a:ext cx="4680000" cy="4680000"/>
            <a:chOff x="3962562" y="1705410"/>
            <a:chExt cx="3976182" cy="4244992"/>
          </a:xfrm>
        </p:grpSpPr>
        <p:grpSp>
          <p:nvGrpSpPr>
            <p:cNvPr id="13" name="Gruppierung 12"/>
            <p:cNvGrpSpPr/>
            <p:nvPr/>
          </p:nvGrpSpPr>
          <p:grpSpPr>
            <a:xfrm>
              <a:off x="3962562" y="1705410"/>
              <a:ext cx="3976182" cy="4244992"/>
              <a:chOff x="2520062" y="802511"/>
              <a:chExt cx="4328460" cy="4621086"/>
            </a:xfrm>
          </p:grpSpPr>
          <p:sp>
            <p:nvSpPr>
              <p:cNvPr id="17" name="Oval 16"/>
              <p:cNvSpPr/>
              <p:nvPr/>
            </p:nvSpPr>
            <p:spPr bwMode="auto">
              <a:xfrm>
                <a:off x="3488174" y="2096637"/>
                <a:ext cx="2356964" cy="2356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800" b="0" i="0" u="none" strike="noStrike" cap="none" normalizeH="0" baseline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pic>
            <p:nvPicPr>
              <p:cNvPr id="18" name="Bild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6656" y="802511"/>
                <a:ext cx="2075384" cy="24532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Bild 1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5054" y="2585995"/>
                <a:ext cx="1453468" cy="24010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Bild 1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46449" y="4257678"/>
                <a:ext cx="2433095" cy="116591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Bild 2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20062" y="2596642"/>
                <a:ext cx="1405552" cy="23637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Bild 2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31868" y="1105970"/>
                <a:ext cx="2034788" cy="174089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4" name="Gruppierung 13"/>
            <p:cNvGrpSpPr/>
            <p:nvPr/>
          </p:nvGrpSpPr>
          <p:grpSpPr>
            <a:xfrm>
              <a:off x="4890453" y="2934480"/>
              <a:ext cx="2088000" cy="2062692"/>
              <a:chOff x="1811678" y="2864349"/>
              <a:chExt cx="2088000" cy="206269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811678" y="2864349"/>
                <a:ext cx="2088000" cy="2062692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rgbClr val="E6E6E6"/>
                </a:solidFill>
              </a:ln>
              <a:effectLst>
                <a:outerShdw blurRad="76200" dist="38100" dir="2700000" algn="tl" rotWithShape="0">
                  <a:srgbClr val="7BB931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6" name="Bild 15" descr="logo_blue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4965" y="3735628"/>
                <a:ext cx="1709882" cy="3310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45196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612000" y="612000"/>
            <a:ext cx="10657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C80"/>
                </a:solidFill>
              </a:rPr>
              <a:t>Working Group 1: </a:t>
            </a:r>
            <a:br>
              <a:rPr lang="en-US" sz="2400" dirty="0">
                <a:solidFill>
                  <a:srgbClr val="003C80"/>
                </a:solidFill>
              </a:rPr>
            </a:br>
            <a:r>
              <a:rPr lang="en-US" sz="3200" dirty="0">
                <a:solidFill>
                  <a:srgbClr val="003C80"/>
                </a:solidFill>
              </a:rPr>
              <a:t>Therapeutic Drug Monitoring </a:t>
            </a:r>
            <a:endParaRPr lang="en-US" sz="3200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1838736" y="1512000"/>
            <a:ext cx="3518131" cy="3697638"/>
            <a:chOff x="4851882" y="1705410"/>
            <a:chExt cx="2989045" cy="3353941"/>
          </a:xfrm>
        </p:grpSpPr>
        <p:grpSp>
          <p:nvGrpSpPr>
            <p:cNvPr id="12" name="Gruppierung 11"/>
            <p:cNvGrpSpPr/>
            <p:nvPr/>
          </p:nvGrpSpPr>
          <p:grpSpPr>
            <a:xfrm>
              <a:off x="4851882" y="1705410"/>
              <a:ext cx="2989045" cy="3353941"/>
              <a:chOff x="3488174" y="802511"/>
              <a:chExt cx="3253866" cy="3651090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3488174" y="2096637"/>
                <a:ext cx="2356964" cy="2356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800" b="0" i="0" u="none" strike="noStrike" cap="none" normalizeH="0" baseline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pic>
            <p:nvPicPr>
              <p:cNvPr id="17" name="Bild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6656" y="802511"/>
                <a:ext cx="2075384" cy="24532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" name="Gruppierung 12"/>
            <p:cNvGrpSpPr/>
            <p:nvPr/>
          </p:nvGrpSpPr>
          <p:grpSpPr>
            <a:xfrm>
              <a:off x="4890453" y="2934480"/>
              <a:ext cx="2088000" cy="2062692"/>
              <a:chOff x="1811678" y="2864349"/>
              <a:chExt cx="2088000" cy="206269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811678" y="2864349"/>
                <a:ext cx="2088000" cy="2062692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rgbClr val="E6E6E6"/>
                </a:solidFill>
              </a:ln>
              <a:effectLst>
                <a:outerShdw blurRad="76200" dist="38100" dir="2700000" algn="tl" rotWithShape="0">
                  <a:schemeClr val="bg1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5" name="Bild 14" descr="logo_blue.png"/>
              <p:cNvPicPr>
                <a:picLocks noChangeAspect="1"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4965" y="3735628"/>
                <a:ext cx="1709882" cy="331091"/>
              </a:xfrm>
              <a:prstGeom prst="rect">
                <a:avLst/>
              </a:prstGeom>
            </p:spPr>
          </p:pic>
        </p:grpSp>
      </p:grpSp>
      <p:sp>
        <p:nvSpPr>
          <p:cNvPr id="22" name="Textfeld 21"/>
          <p:cNvSpPr txBox="1"/>
          <p:nvPr/>
        </p:nvSpPr>
        <p:spPr>
          <a:xfrm>
            <a:off x="6530301" y="2121534"/>
            <a:ext cx="35429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Fewer side effects through detection of anti-</a:t>
            </a:r>
            <a:r>
              <a:rPr lang="en-US" sz="2400" dirty="0" err="1">
                <a:latin typeface="+mj-lt"/>
              </a:rPr>
              <a:t>tumoral</a:t>
            </a:r>
            <a:r>
              <a:rPr lang="en-US" sz="2400" dirty="0">
                <a:latin typeface="+mj-lt"/>
              </a:rPr>
              <a:t> drugs and antibiotics in body fluids.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032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612000" y="612000"/>
            <a:ext cx="10657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C80"/>
                </a:solidFill>
              </a:rPr>
              <a:t>Working Group 2: </a:t>
            </a:r>
            <a:br>
              <a:rPr lang="en-US" sz="2400" dirty="0">
                <a:solidFill>
                  <a:srgbClr val="003C80"/>
                </a:solidFill>
              </a:rPr>
            </a:br>
            <a:r>
              <a:rPr lang="en-US" sz="3200" dirty="0">
                <a:solidFill>
                  <a:srgbClr val="003C80"/>
                </a:solidFill>
                <a:sym typeface="Calibri Bold" charset="0"/>
              </a:rPr>
              <a:t>Diagnosis of Infectious Diseases</a:t>
            </a:r>
            <a:endParaRPr lang="en-US" sz="3200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1838738" y="1512000"/>
            <a:ext cx="3633262" cy="4237881"/>
            <a:chOff x="4851882" y="1705410"/>
            <a:chExt cx="3086861" cy="3843968"/>
          </a:xfrm>
        </p:grpSpPr>
        <p:grpSp>
          <p:nvGrpSpPr>
            <p:cNvPr id="12" name="Gruppierung 11"/>
            <p:cNvGrpSpPr/>
            <p:nvPr/>
          </p:nvGrpSpPr>
          <p:grpSpPr>
            <a:xfrm>
              <a:off x="4851882" y="1705410"/>
              <a:ext cx="3086861" cy="3843968"/>
              <a:chOff x="3488174" y="802511"/>
              <a:chExt cx="3360348" cy="4184532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3488174" y="2096637"/>
                <a:ext cx="2356964" cy="2356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800" b="0" i="0" u="none" strike="noStrike" cap="none" normalizeH="0" baseline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pic>
            <p:nvPicPr>
              <p:cNvPr id="17" name="Bild 16"/>
              <p:cNvPicPr>
                <a:picLocks noChangeAspect="1"/>
              </p:cNvPicPr>
              <p:nvPr/>
            </p:nvPicPr>
            <p:blipFill rotWithShape="1"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6656" y="802511"/>
                <a:ext cx="2075384" cy="24532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Bild 1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5054" y="2585995"/>
                <a:ext cx="1453468" cy="24010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" name="Gruppierung 12"/>
            <p:cNvGrpSpPr/>
            <p:nvPr/>
          </p:nvGrpSpPr>
          <p:grpSpPr>
            <a:xfrm>
              <a:off x="4890453" y="2934480"/>
              <a:ext cx="2088000" cy="2062692"/>
              <a:chOff x="1811678" y="2864349"/>
              <a:chExt cx="2088000" cy="206269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811678" y="2864349"/>
                <a:ext cx="2088000" cy="2062692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rgbClr val="E6E6E6"/>
                </a:solidFill>
              </a:ln>
              <a:effectLst>
                <a:outerShdw blurRad="76200" dist="38100" dir="2700000" algn="tl" rotWithShape="0">
                  <a:schemeClr val="bg1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5" name="Bild 14" descr="logo_blue.png"/>
              <p:cNvPicPr>
                <a:picLocks noChangeAspect="1"/>
              </p:cNvPicPr>
              <p:nvPr/>
            </p:nvPicPr>
            <p:blipFill>
              <a:blip r:embed="rId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4965" y="3735628"/>
                <a:ext cx="1709882" cy="331091"/>
              </a:xfrm>
              <a:prstGeom prst="rect">
                <a:avLst/>
              </a:prstGeom>
            </p:spPr>
          </p:pic>
        </p:grpSp>
      </p:grpSp>
      <p:sp>
        <p:nvSpPr>
          <p:cNvPr id="22" name="Textfeld 21"/>
          <p:cNvSpPr txBox="1"/>
          <p:nvPr/>
        </p:nvSpPr>
        <p:spPr>
          <a:xfrm>
            <a:off x="6530301" y="2121534"/>
            <a:ext cx="35429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Faster and more detailed diagnosis of acute life-threating human infections.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91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612000" y="612000"/>
            <a:ext cx="10657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C80"/>
                </a:solidFill>
              </a:rPr>
              <a:t>Working Group 3: </a:t>
            </a:r>
            <a:r>
              <a:rPr lang="en-US" sz="2000" dirty="0">
                <a:solidFill>
                  <a:srgbClr val="003C80"/>
                </a:solidFill>
              </a:rPr>
              <a:t/>
            </a:r>
            <a:br>
              <a:rPr lang="en-US" sz="2000" dirty="0">
                <a:solidFill>
                  <a:srgbClr val="003C80"/>
                </a:solidFill>
              </a:rPr>
            </a:br>
            <a:r>
              <a:rPr lang="en-US" sz="3200" dirty="0">
                <a:solidFill>
                  <a:srgbClr val="003C80"/>
                </a:solidFill>
                <a:sym typeface="Calibri Bold" charset="0"/>
              </a:rPr>
              <a:t>Cytopathology of single cells for cancer cell monitoring</a:t>
            </a:r>
            <a:endParaRPr lang="en-US" sz="3200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1793624" y="1512000"/>
            <a:ext cx="3678375" cy="4680000"/>
            <a:chOff x="4813553" y="1705410"/>
            <a:chExt cx="3125190" cy="4244992"/>
          </a:xfrm>
        </p:grpSpPr>
        <p:grpSp>
          <p:nvGrpSpPr>
            <p:cNvPr id="12" name="Gruppierung 11"/>
            <p:cNvGrpSpPr/>
            <p:nvPr/>
          </p:nvGrpSpPr>
          <p:grpSpPr>
            <a:xfrm>
              <a:off x="4813553" y="1705410"/>
              <a:ext cx="3125190" cy="4244992"/>
              <a:chOff x="3446449" y="802511"/>
              <a:chExt cx="3402073" cy="4621086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3488174" y="2096637"/>
                <a:ext cx="2356964" cy="2356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800" b="0" i="0" u="none" strike="noStrike" cap="none" normalizeH="0" baseline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pic>
            <p:nvPicPr>
              <p:cNvPr id="17" name="Bild 16"/>
              <p:cNvPicPr>
                <a:picLocks noChangeAspect="1"/>
              </p:cNvPicPr>
              <p:nvPr/>
            </p:nvPicPr>
            <p:blipFill rotWithShape="1"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6656" y="802511"/>
                <a:ext cx="2075384" cy="24532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Bild 17"/>
              <p:cNvPicPr>
                <a:picLocks noChangeAspect="1"/>
              </p:cNvPicPr>
              <p:nvPr/>
            </p:nvPicPr>
            <p:blipFill rotWithShape="1"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5054" y="2585995"/>
                <a:ext cx="1453468" cy="24010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Bild 1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46449" y="4257678"/>
                <a:ext cx="2433095" cy="116591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" name="Gruppierung 12"/>
            <p:cNvGrpSpPr/>
            <p:nvPr/>
          </p:nvGrpSpPr>
          <p:grpSpPr>
            <a:xfrm>
              <a:off x="4890453" y="2934480"/>
              <a:ext cx="2088000" cy="2062692"/>
              <a:chOff x="1811678" y="2864349"/>
              <a:chExt cx="2088000" cy="206269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811678" y="2864349"/>
                <a:ext cx="2088000" cy="2062692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rgbClr val="E6E6E6"/>
                </a:solidFill>
              </a:ln>
              <a:effectLst>
                <a:outerShdw blurRad="76200" dist="38100" dir="2700000" algn="tl" rotWithShape="0">
                  <a:schemeClr val="bg1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5" name="Bild 14" descr="logo_blue.png"/>
              <p:cNvPicPr>
                <a:picLocks noChangeAspect="1"/>
              </p:cNvPicPr>
              <p:nvPr/>
            </p:nvPicPr>
            <p:blipFill>
              <a:blip r:embed="rId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4965" y="3735628"/>
                <a:ext cx="1709882" cy="331091"/>
              </a:xfrm>
              <a:prstGeom prst="rect">
                <a:avLst/>
              </a:prstGeom>
            </p:spPr>
          </p:pic>
        </p:grpSp>
      </p:grpSp>
      <p:sp>
        <p:nvSpPr>
          <p:cNvPr id="22" name="Textfeld 21"/>
          <p:cNvSpPr txBox="1"/>
          <p:nvPr/>
        </p:nvSpPr>
        <p:spPr>
          <a:xfrm>
            <a:off x="6530301" y="2121534"/>
            <a:ext cx="35429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Better surveillance of cancer onset and its treatment by detecting tumor cells circulating in blood and urine of cancer patients.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78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accent1">
                <a:lumMod val="5000"/>
                <a:lumOff val="95000"/>
              </a:schemeClr>
            </a:gs>
            <a:gs pos="0">
              <a:schemeClr val="bg1">
                <a:lumMod val="91000"/>
              </a:schemeClr>
            </a:gs>
            <a:gs pos="98000">
              <a:schemeClr val="bg1">
                <a:lumMod val="94000"/>
              </a:schemeClr>
            </a:gs>
            <a:gs pos="4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319574"/>
            <a:ext cx="12192000" cy="538426"/>
          </a:xfrm>
          <a:prstGeom prst="rect">
            <a:avLst/>
          </a:prstGeom>
          <a:solidFill>
            <a:schemeClr val="bg1"/>
          </a:solidFill>
          <a:ln>
            <a:solidFill>
              <a:srgbClr val="E6E6E6">
                <a:alpha val="85000"/>
              </a:srgbClr>
            </a:solidFill>
          </a:ln>
          <a:effectLst>
            <a:outerShdw blurRad="215900" dir="5400000" sx="101000" sy="101000" algn="tl" rotWithShape="0">
              <a:srgbClr val="000000">
                <a:alpha val="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4" name="Gruppierung 3"/>
          <p:cNvGrpSpPr/>
          <p:nvPr/>
        </p:nvGrpSpPr>
        <p:grpSpPr>
          <a:xfrm>
            <a:off x="9333623" y="6342878"/>
            <a:ext cx="2851751" cy="515122"/>
            <a:chOff x="3200470" y="6319574"/>
            <a:chExt cx="2851751" cy="515122"/>
          </a:xfrm>
        </p:grpSpPr>
        <p:pic>
          <p:nvPicPr>
            <p:cNvPr id="5" name="Bild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580443" y="6319574"/>
              <a:ext cx="1471778" cy="515122"/>
            </a:xfrm>
            <a:prstGeom prst="rect">
              <a:avLst/>
            </a:prstGeom>
          </p:spPr>
        </p:pic>
        <p:pic>
          <p:nvPicPr>
            <p:cNvPr id="6" name="Bild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3200470" y="6319574"/>
              <a:ext cx="1379973" cy="482991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11765280" y="640900"/>
            <a:ext cx="426720" cy="1920240"/>
            <a:chOff x="8717280" y="568960"/>
            <a:chExt cx="426720" cy="1920240"/>
          </a:xfrm>
        </p:grpSpPr>
        <p:sp>
          <p:nvSpPr>
            <p:cNvPr id="8" name="Rechteck 7"/>
            <p:cNvSpPr/>
            <p:nvPr userDrawn="1"/>
          </p:nvSpPr>
          <p:spPr>
            <a:xfrm>
              <a:off x="8717280" y="568960"/>
              <a:ext cx="426720" cy="19202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6E6E6">
                  <a:alpha val="90000"/>
                </a:srgbClr>
              </a:solidFill>
            </a:ln>
            <a:effectLst>
              <a:outerShdw blurRad="304800" dist="38100" dir="5400000" sx="103000" sy="103000" algn="t" rotWithShape="0">
                <a:prstClr val="black">
                  <a:alpha val="8000"/>
                </a:prstClr>
              </a:outerShdw>
              <a:reflection blurRad="6350" stA="50000" endA="300" endPos="550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Bild 8" descr="R4C-Logo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17727" y="1438678"/>
              <a:ext cx="1657165" cy="220403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612000" y="612000"/>
            <a:ext cx="106577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C80"/>
                </a:solidFill>
              </a:rPr>
              <a:t>Working Group 4: </a:t>
            </a:r>
            <a:r>
              <a:rPr lang="en-US" sz="2000" dirty="0">
                <a:solidFill>
                  <a:srgbClr val="003C80"/>
                </a:solidFill>
              </a:rPr>
              <a:t/>
            </a:r>
            <a:br>
              <a:rPr lang="en-US" sz="2000" dirty="0">
                <a:solidFill>
                  <a:srgbClr val="003C80"/>
                </a:solidFill>
              </a:rPr>
            </a:br>
            <a:r>
              <a:rPr lang="en-US" sz="2800" dirty="0">
                <a:solidFill>
                  <a:srgbClr val="003C80"/>
                </a:solidFill>
                <a:sym typeface="Calibri Bold" charset="0"/>
              </a:rPr>
              <a:t>Histopathology of Cells and Tissue Sections</a:t>
            </a:r>
            <a:r>
              <a:rPr lang="de-DE" sz="2400" dirty="0">
                <a:solidFill>
                  <a:srgbClr val="003C80"/>
                </a:solidFill>
              </a:rPr>
              <a:t/>
            </a:r>
            <a:br>
              <a:rPr lang="de-DE" sz="2400" dirty="0">
                <a:solidFill>
                  <a:srgbClr val="003C80"/>
                </a:solidFill>
              </a:rPr>
            </a:br>
            <a:endParaRPr lang="en-US" sz="3200" dirty="0"/>
          </a:p>
        </p:txBody>
      </p:sp>
      <p:grpSp>
        <p:nvGrpSpPr>
          <p:cNvPr id="11" name="Gruppierung 10"/>
          <p:cNvGrpSpPr/>
          <p:nvPr/>
        </p:nvGrpSpPr>
        <p:grpSpPr>
          <a:xfrm>
            <a:off x="792000" y="1512000"/>
            <a:ext cx="4680000" cy="4680000"/>
            <a:chOff x="3962562" y="1705410"/>
            <a:chExt cx="3976182" cy="4244992"/>
          </a:xfrm>
        </p:grpSpPr>
        <p:grpSp>
          <p:nvGrpSpPr>
            <p:cNvPr id="12" name="Gruppierung 11"/>
            <p:cNvGrpSpPr/>
            <p:nvPr/>
          </p:nvGrpSpPr>
          <p:grpSpPr>
            <a:xfrm>
              <a:off x="3962562" y="1705410"/>
              <a:ext cx="3976182" cy="4244992"/>
              <a:chOff x="2520062" y="802511"/>
              <a:chExt cx="4328460" cy="4621086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3488174" y="2096637"/>
                <a:ext cx="2356964" cy="23569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3800" b="0" i="0" u="none" strike="noStrike" cap="none" normalizeH="0" baseline="0">
                  <a:ln>
                    <a:noFill/>
                  </a:ln>
                  <a:solidFill>
                    <a:srgbClr val="414141"/>
                  </a:solidFill>
                  <a:effectLst/>
                  <a:latin typeface="Gill Sans Light" charset="0"/>
                  <a:ea typeface="ヒラギノ角ゴ ProN W3" charset="0"/>
                  <a:cs typeface="ヒラギノ角ゴ ProN W3" charset="0"/>
                  <a:sym typeface="Gill Sans Light" charset="0"/>
                </a:endParaRPr>
              </a:p>
            </p:txBody>
          </p:sp>
          <p:pic>
            <p:nvPicPr>
              <p:cNvPr id="17" name="Bild 16"/>
              <p:cNvPicPr>
                <a:picLocks noChangeAspect="1"/>
              </p:cNvPicPr>
              <p:nvPr/>
            </p:nvPicPr>
            <p:blipFill rotWithShape="1"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66656" y="802511"/>
                <a:ext cx="2075384" cy="24532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Bild 17"/>
              <p:cNvPicPr>
                <a:picLocks noChangeAspect="1"/>
              </p:cNvPicPr>
              <p:nvPr/>
            </p:nvPicPr>
            <p:blipFill rotWithShape="1">
              <a:blip r:embed="rId6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95054" y="2585995"/>
                <a:ext cx="1453468" cy="24010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Bild 18"/>
              <p:cNvPicPr>
                <a:picLocks noChangeAspect="1"/>
              </p:cNvPicPr>
              <p:nvPr/>
            </p:nvPicPr>
            <p:blipFill rotWithShape="1">
              <a:blip r:embed="rId7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46449" y="4257678"/>
                <a:ext cx="2433095" cy="116591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Bild 1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20062" y="2596642"/>
                <a:ext cx="1405552" cy="236378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" name="Gruppierung 12"/>
            <p:cNvGrpSpPr/>
            <p:nvPr/>
          </p:nvGrpSpPr>
          <p:grpSpPr>
            <a:xfrm>
              <a:off x="4890453" y="2934480"/>
              <a:ext cx="2088000" cy="2062692"/>
              <a:chOff x="1811678" y="2864349"/>
              <a:chExt cx="2088000" cy="2062692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811678" y="2864349"/>
                <a:ext cx="2088000" cy="2062692"/>
              </a:xfrm>
              <a:prstGeom prst="ellipse">
                <a:avLst/>
              </a:prstGeom>
              <a:solidFill>
                <a:schemeClr val="bg1"/>
              </a:solidFill>
              <a:ln w="3175" cmpd="sng">
                <a:solidFill>
                  <a:srgbClr val="E6E6E6"/>
                </a:solidFill>
              </a:ln>
              <a:effectLst>
                <a:outerShdw blurRad="76200" dist="38100" dir="2700000" algn="tl" rotWithShape="0">
                  <a:schemeClr val="bg1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pic>
            <p:nvPicPr>
              <p:cNvPr id="15" name="Bild 14" descr="logo_blue.png"/>
              <p:cNvPicPr>
                <a:picLocks noChangeAspect="1"/>
              </p:cNvPicPr>
              <p:nvPr/>
            </p:nvPicPr>
            <p:blipFill>
              <a:blip r:embed="rId9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4965" y="3735628"/>
                <a:ext cx="1709882" cy="331091"/>
              </a:xfrm>
              <a:prstGeom prst="rect">
                <a:avLst/>
              </a:prstGeom>
            </p:spPr>
          </p:pic>
        </p:grpSp>
      </p:grpSp>
      <p:sp>
        <p:nvSpPr>
          <p:cNvPr id="22" name="Textfeld 21"/>
          <p:cNvSpPr txBox="1"/>
          <p:nvPr/>
        </p:nvSpPr>
        <p:spPr>
          <a:xfrm>
            <a:off x="6530301" y="2121534"/>
            <a:ext cx="35429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Better delineation of tumor margins and determination of tumor type and grade on molecular level, multiplexed spectral biochemical information.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146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</Words>
  <Application>Microsoft Office PowerPoint</Application>
  <PresentationFormat>Benutzerdefiniert</PresentationFormat>
  <Paragraphs>55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Ein Microsoft Office-Anwender</dc:creator>
  <cp:lastModifiedBy>Hamm, Gabriele // Leibniz-IPHT</cp:lastModifiedBy>
  <cp:revision>15</cp:revision>
  <dcterms:created xsi:type="dcterms:W3CDTF">2015-05-06T11:47:30Z</dcterms:created>
  <dcterms:modified xsi:type="dcterms:W3CDTF">2018-09-26T11:50:56Z</dcterms:modified>
</cp:coreProperties>
</file>